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1" r:id="rId6"/>
    <p:sldId id="282" r:id="rId7"/>
    <p:sldId id="284" r:id="rId8"/>
    <p:sldId id="283" r:id="rId9"/>
    <p:sldId id="285" r:id="rId10"/>
    <p:sldId id="286" r:id="rId11"/>
    <p:sldId id="287" r:id="rId12"/>
    <p:sldId id="288" r:id="rId13"/>
    <p:sldId id="290" r:id="rId14"/>
    <p:sldId id="291" r:id="rId15"/>
    <p:sldId id="293" r:id="rId16"/>
    <p:sldId id="292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49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8" autoAdjust="0"/>
    <p:restoredTop sz="90616" autoAdjust="0"/>
  </p:normalViewPr>
  <p:slideViewPr>
    <p:cSldViewPr snapToGrid="0">
      <p:cViewPr varScale="1">
        <p:scale>
          <a:sx n="115" d="100"/>
          <a:sy n="115" d="100"/>
        </p:scale>
        <p:origin x="1136" y="18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5F931-2C16-95CE-9A3C-14C08371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C23A1-D4EF-3D0D-9AD4-A0BD93432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EE4B1-770D-084D-78B2-521916A13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40C3-EC36-059D-8A2C-21F7A92FC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3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1F92F-7560-9AEC-6131-8D207D96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B115C-ABA4-E42C-E334-FC1F70B20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AF60-E878-27FC-794B-616D7CAD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FED6B-63F6-8C50-D127-8E549991F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5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59C61-45C8-DECA-6102-A586B557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C0A18-2605-25B7-5B98-A31517CB4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70D67-5451-0F44-4ED0-DD270FFF3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0FD6-147B-49F7-F13B-284AF8C88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03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155BF-1F2A-41D5-3F2E-AB6A5024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1D031-11E2-07CA-F10F-EAA7186C2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AA44D-F515-AC12-C3AA-9A597D95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5866C-CC7F-A707-3DFA-5D93A9DA2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17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6E95-8974-CB7A-2B96-4704DB76C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0F105-FCE1-BCE5-AF2E-98AFAA09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3D89D-BD3E-CC2C-5B2B-7F397AFE6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B626-3398-A852-79F8-70CA3CA2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8750-1F77-AB2A-1D6D-0533458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1E404-12EA-1956-07E6-0C875A37D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1BFE8-700D-9752-134D-2F229BE26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D1488-F6D4-E97E-EC0A-9DBD399AA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2961-D61E-3137-099F-7561B8E8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9FA86-9CAF-C7B0-5278-008BAB195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680F5-523A-FD93-08FC-9CA891327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6BBE-0629-FAB2-5031-D4E2C2966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3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A50E5-51E6-B3F7-AF84-ABBA7B01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076D9-C5CD-0493-029D-C746119C3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8FC47-CAB1-B1A9-D8A9-7F59D4627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CB5F0-F25F-0D81-5079-07A86C667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5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E9BCE-58D7-7908-356E-97FE66F3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34880-A632-8D7C-A5E5-246BD2538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4E80F-8E61-03BD-2BF0-DB815284D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811AC-D9DA-2E14-60BA-51D4284EA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8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C532-E2BB-2D65-D9B5-47CA949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196F1-7BCF-5503-D3EE-00E838EA2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9B09E-FC8E-34D5-A087-511AD0362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E55E-C1D3-470F-95D1-8AC585839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0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666D-5F1F-F0C7-0C9A-0E5B6A6F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63524-556E-A294-12B2-C624882AC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E871D-0B63-6DB0-414F-2BF81F1A8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FB19-A384-E046-9654-90BA3B18D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AFA8-560A-0866-F5BF-6CCE4728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2A7AC-834D-177F-3116-3AC30C80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49BEB-5CCD-EFC9-5440-588C64BAF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C2797-FA78-24D2-9EBB-8B32150F3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38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2D588-7A32-0E29-9E8A-E426F2D6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3B14B-EA94-970B-123E-A0231B936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5CB00-3229-9905-65C5-0A5F71DA6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F582-509B-29BE-5017-A84D09073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3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https://arxiv.org/pdf/2212.0807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2009.0132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oursera.org/learn/generative-ai-with-llm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bdurrahmankeskin/reinforcement-learning-from-human-feedback-rlhf-ec56d1beaa3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14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um.com/@abdurrahmankeskin/reinforcement-learning-from-human-feedback-rlhf-ec56d1beaa3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oursera.org/learn/generative-ai-with-ll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469" y="3159029"/>
            <a:ext cx="5801422" cy="3200400"/>
          </a:xfrm>
        </p:spPr>
        <p:txBody>
          <a:bodyPr anchor="ctr"/>
          <a:lstStyle/>
          <a:p>
            <a:r>
              <a:rPr lang="en-US" sz="4400" b="1" dirty="0"/>
              <a:t>C8: Align with human 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2ED1C-2B5E-F12F-F2D2-431FFB811763}"/>
              </a:ext>
            </a:extLst>
          </p:cNvPr>
          <p:cNvSpPr txBox="1"/>
          <p:nvPr/>
        </p:nvSpPr>
        <p:spPr>
          <a:xfrm>
            <a:off x="14351431" y="8260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6FF7-D22D-6EDC-CA2E-C88D92B78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DF25F-4D13-D95E-43AB-F10E810F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Step 2: Train your reward model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E5A9B4-2C42-5511-2B2F-F2EF9C02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8F9D-3D3D-1250-D608-9BCDA26E6F7F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348836C2-2026-66F3-0EB3-69442D100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7" y="2462728"/>
            <a:ext cx="6588359" cy="279804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CDBA0-FF46-76F4-57E5-723BF8384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386" y="1919355"/>
            <a:ext cx="4916981" cy="2121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CFEEE5-9DF6-7990-52C7-3A7B176498E4}"/>
              </a:ext>
            </a:extLst>
          </p:cNvPr>
          <p:cNvSpPr txBox="1"/>
          <p:nvPr/>
        </p:nvSpPr>
        <p:spPr>
          <a:xfrm>
            <a:off x="2565070" y="5427023"/>
            <a:ext cx="699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prediction value (logit) of the reward model is the </a:t>
            </a:r>
            <a:r>
              <a:rPr lang="en-US" b="1" dirty="0"/>
              <a:t>reward value.</a:t>
            </a:r>
          </a:p>
        </p:txBody>
      </p:sp>
    </p:spTree>
    <p:extLst>
      <p:ext uri="{BB962C8B-B14F-4D97-AF65-F5344CB8AC3E}">
        <p14:creationId xmlns:p14="http://schemas.microsoft.com/office/powerpoint/2010/main" val="4328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483EC-D651-5F36-2856-EF528509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9F6-693D-EA05-3986-FA5DC8AD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Step 3: Fine-tuning with RLHF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B90CC7E-88CC-490C-9B02-39170CD9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B99D-DD00-73C6-2B6D-91ED730C5A06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D1DA366-011E-6E50-79BD-420887A0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42" y="1440887"/>
            <a:ext cx="5308270" cy="2313754"/>
          </a:xfrm>
          <a:prstGeom prst="rect">
            <a:avLst/>
          </a:prstGeom>
        </p:spPr>
      </p:pic>
      <p:pic>
        <p:nvPicPr>
          <p:cNvPr id="15" name="Picture 1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4AB775E-A0F0-DEDA-183A-22050DAA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859" y="3884724"/>
            <a:ext cx="5854340" cy="25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9BF29-4890-40F8-A06B-2E513687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07AE-000C-32AB-C77D-3690EDA8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Fine-tuning with RLHF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F686A6-2505-D1D9-AB28-0F8A98F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B0EC2-EDC0-671D-9575-F7C85D9E3B50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4" name="Picture 3" descr="A diagram of a person's relationship&#10;&#10;AI-generated content may be incorrect.">
            <a:extLst>
              <a:ext uri="{FF2B5EF4-FFF2-40B4-BE49-F238E27FC236}">
                <a16:creationId xmlns:a16="http://schemas.microsoft.com/office/drawing/2014/main" id="{2EF96998-9BEB-CFD5-BD87-970054AC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05" y="1691545"/>
            <a:ext cx="7772400" cy="2775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87CC6-8E5E-884C-04C3-581F622BD91B}"/>
              </a:ext>
            </a:extLst>
          </p:cNvPr>
          <p:cNvSpPr txBox="1"/>
          <p:nvPr/>
        </p:nvSpPr>
        <p:spPr>
          <a:xfrm>
            <a:off x="412262" y="4225360"/>
            <a:ext cx="5682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Proximal Policy Optimization (</a:t>
            </a:r>
            <a:r>
              <a:rPr lang="en-US" b="1" dirty="0"/>
              <a:t>PPO</a:t>
            </a:r>
            <a:r>
              <a:rPr lang="en-US" dirty="0"/>
              <a:t>) is a reinforcement learning algorithm that improves a policy by taking small, safe steps to maximize reward, using a clipped objective function to prevent large, destabilizing updates.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0B8813-EFC8-2655-8722-50EB9D9E25D2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075221" y="2921330"/>
            <a:ext cx="1468087" cy="134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math equation with a square and a number&#10;&#10;AI-generated content may be incorrect.">
            <a:extLst>
              <a:ext uri="{FF2B5EF4-FFF2-40B4-BE49-F238E27FC236}">
                <a16:creationId xmlns:a16="http://schemas.microsoft.com/office/drawing/2014/main" id="{B3B0616B-5099-C2A3-8127-196D3F89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444" y="4266416"/>
            <a:ext cx="4883728" cy="726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697B3-5AF4-2F58-5C87-D6EABA55D76E}"/>
              </a:ext>
            </a:extLst>
          </p:cNvPr>
          <p:cNvSpPr txBox="1"/>
          <p:nvPr/>
        </p:nvSpPr>
        <p:spPr>
          <a:xfrm>
            <a:off x="9595262" y="5201392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effectLst/>
                <a:latin typeface="Helvetica" pitchFamily="2" charset="0"/>
              </a:rPr>
              <a:t>Advantage term</a:t>
            </a:r>
            <a:br>
              <a:rPr lang="en-US" sz="900" i="1" dirty="0">
                <a:effectLst/>
                <a:latin typeface="Helvetica" pitchFamily="2" charset="0"/>
              </a:rPr>
            </a:br>
            <a:br>
              <a:rPr lang="en-US" sz="900" i="1" dirty="0">
                <a:effectLst/>
                <a:latin typeface="Helvetica" pitchFamily="2" charset="0"/>
              </a:rPr>
            </a:br>
            <a:r>
              <a:rPr lang="en-US" sz="900" i="1" dirty="0">
                <a:effectLst/>
                <a:latin typeface="Helvetica" pitchFamily="2" charset="0"/>
              </a:rPr>
              <a:t>&gt; 0 (good action) encourage policy</a:t>
            </a:r>
          </a:p>
          <a:p>
            <a:r>
              <a:rPr lang="en-US" sz="900" i="1" dirty="0">
                <a:latin typeface="Helvetica" pitchFamily="2" charset="0"/>
              </a:rPr>
              <a:t>&lt; 0 (bad action) discourage policy</a:t>
            </a:r>
            <a:endParaRPr lang="en-US" sz="900" dirty="0">
              <a:effectLst/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571AC-2360-93FD-2518-B5ADC8101B92}"/>
              </a:ext>
            </a:extLst>
          </p:cNvPr>
          <p:cNvSpPr txBox="1"/>
          <p:nvPr/>
        </p:nvSpPr>
        <p:spPr>
          <a:xfrm>
            <a:off x="7101444" y="496402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i="1" dirty="0">
                <a:effectLst/>
                <a:latin typeface="Helvetica" pitchFamily="2" charset="0"/>
              </a:rPr>
              <a:t>Probabilities of the next token</a:t>
            </a:r>
            <a:endParaRPr lang="en-US" sz="900" dirty="0">
              <a:effectLst/>
              <a:latin typeface="Helvetica" pitchFamily="2" charset="0"/>
            </a:endParaRPr>
          </a:p>
          <a:p>
            <a:r>
              <a:rPr lang="en-US" sz="900" i="1" dirty="0">
                <a:effectLst/>
                <a:latin typeface="Helvetica" pitchFamily="2" charset="0"/>
              </a:rPr>
              <a:t>with the initial LLM</a:t>
            </a:r>
            <a:endParaRPr lang="en-US" sz="900" dirty="0">
              <a:effectLst/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36B81-3C1C-AD17-F313-5393FE853413}"/>
              </a:ext>
            </a:extLst>
          </p:cNvPr>
          <p:cNvSpPr txBox="1"/>
          <p:nvPr/>
        </p:nvSpPr>
        <p:spPr>
          <a:xfrm>
            <a:off x="7433480" y="399738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i="1" dirty="0">
                <a:effectLst/>
                <a:latin typeface="Helvetica" pitchFamily="2" charset="0"/>
              </a:rPr>
              <a:t>Probabilities of the next token</a:t>
            </a:r>
            <a:endParaRPr lang="en-US" sz="900" dirty="0">
              <a:effectLst/>
              <a:latin typeface="Helvetica" pitchFamily="2" charset="0"/>
            </a:endParaRPr>
          </a:p>
          <a:p>
            <a:r>
              <a:rPr lang="en-US" sz="900" i="1" dirty="0">
                <a:effectLst/>
                <a:latin typeface="Helvetica" pitchFamily="2" charset="0"/>
              </a:rPr>
              <a:t>with the new LLM</a:t>
            </a:r>
            <a:endParaRPr lang="en-US" sz="900" dirty="0">
              <a:effectLst/>
              <a:latin typeface="Helvetica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A712FD-A2C8-1082-55A7-EFE33E0EA4B8}"/>
              </a:ext>
            </a:extLst>
          </p:cNvPr>
          <p:cNvCxnSpPr/>
          <p:nvPr/>
        </p:nvCxnSpPr>
        <p:spPr>
          <a:xfrm>
            <a:off x="8467106" y="4182051"/>
            <a:ext cx="1781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3D70D7-061A-BC05-93A2-6B08B512B809}"/>
              </a:ext>
            </a:extLst>
          </p:cNvPr>
          <p:cNvCxnSpPr/>
          <p:nvPr/>
        </p:nvCxnSpPr>
        <p:spPr>
          <a:xfrm flipV="1">
            <a:off x="8282430" y="4809506"/>
            <a:ext cx="244053" cy="18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DD9356-52E4-9833-3CE8-D4561966E069}"/>
              </a:ext>
            </a:extLst>
          </p:cNvPr>
          <p:cNvCxnSpPr>
            <a:cxnSpLocks/>
          </p:cNvCxnSpPr>
          <p:nvPr/>
        </p:nvCxnSpPr>
        <p:spPr>
          <a:xfrm flipH="1" flipV="1">
            <a:off x="9345881" y="4688598"/>
            <a:ext cx="570015" cy="46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7DC099-AAFB-82D8-C02D-0CDE4978EE50}"/>
              </a:ext>
            </a:extLst>
          </p:cNvPr>
          <p:cNvSpPr txBox="1"/>
          <p:nvPr/>
        </p:nvSpPr>
        <p:spPr>
          <a:xfrm>
            <a:off x="10410552" y="3593873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effectLst/>
                <a:latin typeface="Helvetica" pitchFamily="2" charset="0"/>
              </a:rPr>
              <a:t>Trust region</a:t>
            </a:r>
            <a:endParaRPr lang="en-US" sz="900" dirty="0">
              <a:effectLst/>
              <a:latin typeface="Helvetica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06D4A9-4D7B-C47D-DB10-F3F29EA8ADD5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0610603" y="3824705"/>
            <a:ext cx="200059" cy="56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D1E232-6908-4696-27AF-5D0477A0850B}"/>
              </a:ext>
            </a:extLst>
          </p:cNvPr>
          <p:cNvCxnSpPr>
            <a:cxnSpLocks/>
          </p:cNvCxnSpPr>
          <p:nvPr/>
        </p:nvCxnSpPr>
        <p:spPr>
          <a:xfrm flipH="1">
            <a:off x="8171134" y="3824705"/>
            <a:ext cx="2439469" cy="64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856BE0-30ED-9856-9ACC-BDDAF1C53AAE}"/>
              </a:ext>
            </a:extLst>
          </p:cNvPr>
          <p:cNvCxnSpPr/>
          <p:nvPr/>
        </p:nvCxnSpPr>
        <p:spPr>
          <a:xfrm flipV="1">
            <a:off x="8075221" y="4629709"/>
            <a:ext cx="570015" cy="121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8C9451-D412-496C-7B5C-AA47DFB04474}"/>
              </a:ext>
            </a:extLst>
          </p:cNvPr>
          <p:cNvSpPr txBox="1"/>
          <p:nvPr/>
        </p:nvSpPr>
        <p:spPr>
          <a:xfrm>
            <a:off x="6936100" y="5818488"/>
            <a:ext cx="2470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900" dirty="0"/>
              <a:t>• If &gt; 1 → The new policy is </a:t>
            </a:r>
            <a:r>
              <a:rPr lang="en-US" sz="900" b="1" dirty="0"/>
              <a:t>more confident</a:t>
            </a:r>
            <a:r>
              <a:rPr lang="en-US" sz="900" dirty="0"/>
              <a:t> about the action compared to the old policy.</a:t>
            </a:r>
          </a:p>
          <a:p>
            <a:r>
              <a:rPr lang="en-US" sz="900" dirty="0"/>
              <a:t>• If &lt; 1 → The new policy is </a:t>
            </a:r>
            <a:r>
              <a:rPr lang="en-US" sz="900" b="1" dirty="0"/>
              <a:t>less confident</a:t>
            </a:r>
            <a:r>
              <a:rPr lang="en-US" sz="900" dirty="0"/>
              <a:t>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7A8874B-35E1-D9EB-078C-98C043C9C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521" y="5060810"/>
            <a:ext cx="1848984" cy="1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5708-FC3B-0512-A505-4F9CDF2A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31E4-C74D-0148-945B-616ED6E6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Fine-tuning with RLHF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50189FA-B768-CAD0-B830-C40DA5C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D0AE-522F-8FF3-52D5-44D24FAFA432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5D05B198-EDB8-590E-A450-04A56DF9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02" y="1592847"/>
            <a:ext cx="7772400" cy="3370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816AD-D99E-35E3-A88E-4B91230F051E}"/>
              </a:ext>
            </a:extLst>
          </p:cNvPr>
          <p:cNvSpPr txBox="1"/>
          <p:nvPr/>
        </p:nvSpPr>
        <p:spPr>
          <a:xfrm>
            <a:off x="712520" y="494575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avoid reward hacking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Using KL divergence we can measures difference between two probability distributions.</a:t>
            </a:r>
          </a:p>
          <a:p>
            <a:r>
              <a:rPr lang="en-US" dirty="0"/>
              <a:t>If your new model behaves too differently, KL grows — and you know you are updating too aggressively.</a:t>
            </a:r>
          </a:p>
          <a:p>
            <a:endParaRPr lang="en-US" dirty="0"/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1CF3709-D2A0-9464-CC9D-3669274C6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801" y="3629773"/>
            <a:ext cx="2473449" cy="420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63D8B3-5D52-8D88-2295-94318AC24C05}"/>
              </a:ext>
            </a:extLst>
          </p:cNvPr>
          <p:cNvSpPr txBox="1"/>
          <p:nvPr/>
        </p:nvSpPr>
        <p:spPr>
          <a:xfrm>
            <a:off x="10373350" y="4254468"/>
            <a:ext cx="1597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– old policy</a:t>
            </a:r>
            <a:br>
              <a:rPr lang="en-US" dirty="0"/>
            </a:br>
            <a:r>
              <a:rPr lang="en-US" dirty="0"/>
              <a:t>Q– new policy</a:t>
            </a:r>
          </a:p>
        </p:txBody>
      </p:sp>
    </p:spTree>
    <p:extLst>
      <p:ext uri="{BB962C8B-B14F-4D97-AF65-F5344CB8AC3E}">
        <p14:creationId xmlns:p14="http://schemas.microsoft.com/office/powerpoint/2010/main" val="8317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3EF6-3323-AD94-7ABC-E4F47AC6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3D47-DDDE-3A07-1CCE-D7345960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Scale human feedback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DB91A2-EAA1-42B7-6DEB-7124B1A4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3F230752-7D4E-558D-D873-3B93085D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1" y="2449358"/>
            <a:ext cx="7772400" cy="3357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8B812-0DAC-F05B-F471-2F36BB3B56D0}"/>
              </a:ext>
            </a:extLst>
          </p:cNvPr>
          <p:cNvSpPr txBox="1"/>
          <p:nvPr/>
        </p:nvSpPr>
        <p:spPr>
          <a:xfrm>
            <a:off x="10782795" y="5807034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BCB4F3A-B26E-5F17-07BD-5D779F71E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874" y="1470759"/>
            <a:ext cx="4815304" cy="2657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DAAE6-7107-15DF-7C8F-630F96CFDCDB}"/>
              </a:ext>
            </a:extLst>
          </p:cNvPr>
          <p:cNvSpPr txBox="1"/>
          <p:nvPr/>
        </p:nvSpPr>
        <p:spPr>
          <a:xfrm>
            <a:off x="1698171" y="6179416"/>
            <a:ext cx="787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use of LLM to generate responses, auto-critique and generate revisions.</a:t>
            </a:r>
          </a:p>
        </p:txBody>
      </p:sp>
    </p:spTree>
    <p:extLst>
      <p:ext uri="{BB962C8B-B14F-4D97-AF65-F5344CB8AC3E}">
        <p14:creationId xmlns:p14="http://schemas.microsoft.com/office/powerpoint/2010/main" val="8178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C966-6869-F3A2-6D1E-F83F8769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1F14-906B-D4A0-119C-D799C34E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LLM app development lifecycle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843E6F1-8FF4-8016-53CB-F8504D79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7891C097-53C5-6847-B565-EE980DEA4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96EBC8-CF0F-988E-990A-9A322C0283D6}"/>
              </a:ext>
            </a:extLst>
          </p:cNvPr>
          <p:cNvSpPr/>
          <p:nvPr/>
        </p:nvSpPr>
        <p:spPr>
          <a:xfrm>
            <a:off x="3931918" y="4164981"/>
            <a:ext cx="1732901" cy="1101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DDD3-5B3F-C319-63F4-23D7D3C18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684-0474-CD5A-6001-A0D251A2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Align with human feedback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3056EB-CD4E-9832-6EE0-861D76D0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graph of different types of feedback&#10;&#10;AI-generated content may be incorrect.">
            <a:extLst>
              <a:ext uri="{FF2B5EF4-FFF2-40B4-BE49-F238E27FC236}">
                <a16:creationId xmlns:a16="http://schemas.microsoft.com/office/drawing/2014/main" id="{0241E0FD-FE62-1370-3EDE-5DFA13F0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12" y="2278565"/>
            <a:ext cx="5130800" cy="35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BE5E-E6B4-97EF-ADAC-FAB2115E5076}"/>
              </a:ext>
            </a:extLst>
          </p:cNvPr>
          <p:cNvSpPr txBox="1"/>
          <p:nvPr/>
        </p:nvSpPr>
        <p:spPr>
          <a:xfrm>
            <a:off x="3334861" y="5987017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  <a:hlinkClick r:id="rId4"/>
              </a:rPr>
              <a:t>“Learning to summarize from human feedback”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2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61645-8094-E6BB-53D6-DFE1FCB2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B10F-5695-CB85-4A25-0C043190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RLHF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86E80B2-792F-D716-291A-9E550A7A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yellow rectangular sign with black text&#10;&#10;AI-generated content may be incorrect.">
            <a:extLst>
              <a:ext uri="{FF2B5EF4-FFF2-40B4-BE49-F238E27FC236}">
                <a16:creationId xmlns:a16="http://schemas.microsoft.com/office/drawing/2014/main" id="{38FB3D28-B523-2931-A0DA-147FE7A6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04" y="2659947"/>
            <a:ext cx="7772400" cy="1776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0F23E1-C643-395E-B6D3-362AD15C12F7}"/>
              </a:ext>
            </a:extLst>
          </p:cNvPr>
          <p:cNvSpPr txBox="1"/>
          <p:nvPr/>
        </p:nvSpPr>
        <p:spPr>
          <a:xfrm>
            <a:off x="3914079" y="4732415"/>
            <a:ext cx="3866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• Focus on being helpful and relevant</a:t>
            </a:r>
          </a:p>
          <a:p>
            <a:pPr>
              <a:buNone/>
            </a:pPr>
            <a:r>
              <a:rPr lang="en-US" dirty="0"/>
              <a:t>• Reduce potential harm</a:t>
            </a:r>
          </a:p>
          <a:p>
            <a:r>
              <a:rPr lang="en-US" dirty="0"/>
              <a:t>• Steer clear of dangerous subjects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B0620-34E4-1B49-A6FF-85197B2C593D}"/>
              </a:ext>
            </a:extLst>
          </p:cNvPr>
          <p:cNvSpPr txBox="1"/>
          <p:nvPr/>
        </p:nvSpPr>
        <p:spPr>
          <a:xfrm>
            <a:off x="5370503" y="265994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(RLHF)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5B0B-7DD3-C22C-15A2-7F3E80DA7495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C3F34-1172-57F1-B4D1-AC1BE19E6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42D2-1845-2D1B-68E6-CE9EB3F8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RLHF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7FECF2-A1F5-E74E-4942-35E30015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70AA1957-E6EF-36C7-2566-F89F6DE8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37" y="1832099"/>
            <a:ext cx="7772400" cy="43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9021-EB4D-410D-A13A-9172A647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5BFC-878C-B5C1-0E0E-BD716426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Step 1: Collect human feedback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6021EC-357F-9BA2-D7CA-601D022B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2D0D1-9C98-FD0B-A650-3E59F160E217}"/>
              </a:ext>
            </a:extLst>
          </p:cNvPr>
          <p:cNvSpPr txBox="1"/>
          <p:nvPr/>
        </p:nvSpPr>
        <p:spPr>
          <a:xfrm>
            <a:off x="10877797" y="6044540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pic>
        <p:nvPicPr>
          <p:cNvPr id="6" name="Picture 5" descr="A diagram of a meeting&#10;&#10;AI-generated content may be incorrect.">
            <a:extLst>
              <a:ext uri="{FF2B5EF4-FFF2-40B4-BE49-F238E27FC236}">
                <a16:creationId xmlns:a16="http://schemas.microsoft.com/office/drawing/2014/main" id="{87C9D098-DC55-1BA6-FAD0-B5CDDB7C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038" y="2869755"/>
            <a:ext cx="5975597" cy="3359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97E8D-C911-49F3-F403-3A834776B799}"/>
              </a:ext>
            </a:extLst>
          </p:cNvPr>
          <p:cNvSpPr txBox="1"/>
          <p:nvPr/>
        </p:nvSpPr>
        <p:spPr>
          <a:xfrm>
            <a:off x="1163782" y="1757548"/>
            <a:ext cx="780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• Establish your model alignment criteria</a:t>
            </a:r>
          </a:p>
          <a:p>
            <a:r>
              <a:rPr lang="en-US" dirty="0"/>
              <a:t>• Collect human feedback on the prompt-response pairs you have created using a labeling workforce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17F3-2F7B-28A4-3F09-66A6EA79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D1DE-578A-74BE-6192-E02119B3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Collect human feedback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9C8193-7007-5FF1-FC96-439B93C2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9E6A4-D116-C1CB-9C04-BAF9E0B19BFE}"/>
              </a:ext>
            </a:extLst>
          </p:cNvPr>
          <p:cNvSpPr txBox="1"/>
          <p:nvPr/>
        </p:nvSpPr>
        <p:spPr>
          <a:xfrm>
            <a:off x="9492384" y="617168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[ref]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2CD94-14FB-2942-8EA4-C30A4F3F5BA8}"/>
              </a:ext>
            </a:extLst>
          </p:cNvPr>
          <p:cNvSpPr txBox="1"/>
          <p:nvPr/>
        </p:nvSpPr>
        <p:spPr>
          <a:xfrm>
            <a:off x="795064" y="2823400"/>
            <a:ext cx="780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• Establish your model alignment criteria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• Collect human feedback on the prompt-response </a:t>
            </a:r>
            <a:br>
              <a:rPr lang="en-US" dirty="0"/>
            </a:br>
            <a:r>
              <a:rPr lang="en-US" dirty="0"/>
              <a:t>pairs you have created using a labeling workforce</a:t>
            </a:r>
          </a:p>
          <a:p>
            <a:endParaRPr lang="en-US" dirty="0"/>
          </a:p>
        </p:txBody>
      </p:sp>
      <p:pic>
        <p:nvPicPr>
          <p:cNvPr id="4" name="Picture 3" descr="A paper with text on it&#10;&#10;AI-generated content may be incorrect.">
            <a:extLst>
              <a:ext uri="{FF2B5EF4-FFF2-40B4-BE49-F238E27FC236}">
                <a16:creationId xmlns:a16="http://schemas.microsoft.com/office/drawing/2014/main" id="{9ADEF38A-F274-E2A5-5652-D2284899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980" y="1440887"/>
            <a:ext cx="4840962" cy="47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4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EF6D-1E11-51FA-58D3-AB3DD00D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59D6-DBBB-919D-0ED6-00603261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Collect human feedback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9B2887F-C755-4642-89A1-043CC329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286320E-074D-97EC-2D7E-F4EEA0DD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2571750"/>
            <a:ext cx="8692480" cy="2997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995778-6794-FA27-21EA-78C7015DA5D9}"/>
              </a:ext>
            </a:extLst>
          </p:cNvPr>
          <p:cNvSpPr txBox="1"/>
          <p:nvPr/>
        </p:nvSpPr>
        <p:spPr>
          <a:xfrm>
            <a:off x="10877797" y="6044540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4F6D2-3045-8EDB-9D97-4A2C4D391333}"/>
              </a:ext>
            </a:extLst>
          </p:cNvPr>
          <p:cNvSpPr txBox="1"/>
          <p:nvPr/>
        </p:nvSpPr>
        <p:spPr>
          <a:xfrm>
            <a:off x="2304843" y="5767541"/>
            <a:ext cx="7355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• Convert rankings into pairwise training examples for the reward model</a:t>
            </a:r>
          </a:p>
          <a:p>
            <a:r>
              <a:rPr lang="en-US" dirty="0"/>
              <a:t>• Ensure that </a:t>
            </a:r>
            <a:r>
              <a:rPr lang="en-US" dirty="0" err="1"/>
              <a:t>Y</a:t>
            </a:r>
            <a:r>
              <a:rPr lang="en-US" b="1" dirty="0" err="1"/>
              <a:t>j</a:t>
            </a:r>
            <a:r>
              <a:rPr lang="en-US" dirty="0"/>
              <a:t> is always the preferred (higher-ranked)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2A2E8-C1BA-F623-EA8B-FE457160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8ACE-DBA0-4488-7A5D-8E3E6502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Step 2: Train your reward model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7E2D46-5E4A-D62C-334E-0DF1C238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2178C6-40D5-D467-F156-8A6F6070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80" y="2412726"/>
            <a:ext cx="7772400" cy="246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FB295-D329-958E-69E5-142BC624E918}"/>
              </a:ext>
            </a:extLst>
          </p:cNvPr>
          <p:cNvSpPr txBox="1"/>
          <p:nvPr/>
        </p:nvSpPr>
        <p:spPr>
          <a:xfrm>
            <a:off x="2565069" y="5398209"/>
            <a:ext cx="76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the model to predict the preferred completion between  </a:t>
            </a:r>
            <a:r>
              <a:rPr lang="en-US" dirty="0" err="1"/>
              <a:t>Y</a:t>
            </a:r>
            <a:r>
              <a:rPr lang="en-US" b="1" dirty="0" err="1"/>
              <a:t>j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="1" dirty="0" err="1"/>
              <a:t>k</a:t>
            </a:r>
            <a:r>
              <a:rPr lang="en-US" dirty="0"/>
              <a:t> given the prompt </a:t>
            </a:r>
            <a:r>
              <a:rPr lang="en-US" b="1" dirty="0"/>
              <a:t>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9BED8-FB2C-3EB1-AC5E-D69949C770E2}"/>
              </a:ext>
            </a:extLst>
          </p:cNvPr>
          <p:cNvSpPr txBox="1"/>
          <p:nvPr/>
        </p:nvSpPr>
        <p:spPr>
          <a:xfrm>
            <a:off x="10295906" y="5961413"/>
            <a:ext cx="6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[ref]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03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79FDCFDA3AA489801A224B51549C4" ma:contentTypeVersion="4" ma:contentTypeDescription="Create a new document." ma:contentTypeScope="" ma:versionID="a29ae2056159c8ddbd6bc3ee0922286b">
  <xsd:schema xmlns:xsd="http://www.w3.org/2001/XMLSchema" xmlns:xs="http://www.w3.org/2001/XMLSchema" xmlns:p="http://schemas.microsoft.com/office/2006/metadata/properties" xmlns:ns2="473c0446-82f2-45af-a005-04530fddabcc" targetNamespace="http://schemas.microsoft.com/office/2006/metadata/properties" ma:root="true" ma:fieldsID="39b990bf1d5e1f4fa4415c645e930dee" ns2:_="">
    <xsd:import namespace="473c0446-82f2-45af-a005-04530fdda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c0446-82f2-45af-a005-04530fddab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EB46E7-3250-4813-AAC7-90D1DF0472B4}"/>
</file>

<file path=customXml/itemProps2.xml><?xml version="1.0" encoding="utf-8"?>
<ds:datastoreItem xmlns:ds="http://schemas.openxmlformats.org/officeDocument/2006/customXml" ds:itemID="{49168DCE-134F-4610-A6AA-88CEBE8D71D2}">
  <ds:schemaRefs>
    <ds:schemaRef ds:uri="fcc9d9b4-5a6e-40e5-9022-cfc930feae0c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23f837f-d33b-4977-a8ae-4d3fe71419e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15448</TotalTime>
  <Words>411</Words>
  <Application>Microsoft Macintosh PowerPoint</Application>
  <PresentationFormat>Widescreen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Tenorite</vt:lpstr>
      <vt:lpstr>Custom</vt:lpstr>
      <vt:lpstr>C8: Align with human feedback</vt:lpstr>
      <vt:lpstr>LLM app development lifecycle</vt:lpstr>
      <vt:lpstr>Align with human feedback</vt:lpstr>
      <vt:lpstr>RLHF</vt:lpstr>
      <vt:lpstr>RLHF</vt:lpstr>
      <vt:lpstr>Step 1: Collect human feedback</vt:lpstr>
      <vt:lpstr>Collect human feedback</vt:lpstr>
      <vt:lpstr>Collect human feedback</vt:lpstr>
      <vt:lpstr>Step 2: Train your reward model</vt:lpstr>
      <vt:lpstr>Step 2: Train your reward model</vt:lpstr>
      <vt:lpstr>Step 3: Fine-tuning with RLHF</vt:lpstr>
      <vt:lpstr>Fine-tuning with RLHF</vt:lpstr>
      <vt:lpstr>Fine-tuning with RLHF</vt:lpstr>
      <vt:lpstr>Scale human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Bogdan Mursa</cp:lastModifiedBy>
  <cp:revision>460</cp:revision>
  <cp:lastPrinted>2025-04-01T08:43:42Z</cp:lastPrinted>
  <dcterms:created xsi:type="dcterms:W3CDTF">2024-02-14T19:04:18Z</dcterms:created>
  <dcterms:modified xsi:type="dcterms:W3CDTF">2025-04-28T08:15:04Z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0x0101009C179FDCFDA3AA489801A224B51549C4</vt:lpwstr>
  </property>
  <property fmtid="{D5CDD505-2E9C-101B-9397-08002B2CF9AE}" pid="3" name="MediaServiceImageTags">
    <vt:lpwstr/>
  </property>
</Properties>
</file>